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64" r:id="rId5"/>
    <p:sldId id="267" r:id="rId6"/>
    <p:sldId id="266" r:id="rId7"/>
    <p:sldId id="269" r:id="rId8"/>
    <p:sldId id="268"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www.sos.alabama.gov/"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2020 CARES Act Funds</a:t>
            </a:r>
          </a:p>
        </p:txBody>
      </p:sp>
      <p:sp>
        <p:nvSpPr>
          <p:cNvPr id="3" name="Subtitle 2"/>
          <p:cNvSpPr>
            <a:spLocks noGrp="1"/>
          </p:cNvSpPr>
          <p:nvPr>
            <p:ph type="subTitle" idx="1"/>
          </p:nvPr>
        </p:nvSpPr>
        <p:spPr/>
        <p:txBody>
          <a:bodyPr/>
          <a:lstStyle/>
          <a:p>
            <a:r>
              <a:rPr lang="en-US" dirty="0"/>
              <a:t>Coronavirus Aid, Relief, and Economic Security Act</a:t>
            </a:r>
          </a:p>
        </p:txBody>
      </p:sp>
    </p:spTree>
    <p:extLst>
      <p:ext uri="{BB962C8B-B14F-4D97-AF65-F5344CB8AC3E}">
        <p14:creationId xmlns:p14="http://schemas.microsoft.com/office/powerpoint/2010/main" val="262865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2507" y="1596188"/>
            <a:ext cx="10667999" cy="3539430"/>
          </a:xfrm>
          <a:prstGeom prst="rect">
            <a:avLst/>
          </a:prstGeom>
        </p:spPr>
        <p:txBody>
          <a:bodyPr wrap="square">
            <a:spAutoFit/>
          </a:bodyPr>
          <a:lstStyle/>
          <a:p>
            <a:endParaRPr lang="en-US" sz="2800" dirty="0"/>
          </a:p>
          <a:p>
            <a:r>
              <a:rPr lang="en-US" sz="2800" dirty="0"/>
              <a:t>Secretary Merrill has made a final round of funding available of CARES funding. This final round is meant as a last opportunity for counties to request reimbursement for any eligible and reasonable expenses that were unplanned or have not previously been requested. Money may not be requested to cover expenses in future elections. Expenses incurred as a result of the July 14 Primary Run-off and November 3 General are the only eligible expenses.</a:t>
            </a:r>
          </a:p>
        </p:txBody>
      </p:sp>
    </p:spTree>
    <p:extLst>
      <p:ext uri="{BB962C8B-B14F-4D97-AF65-F5344CB8AC3E}">
        <p14:creationId xmlns:p14="http://schemas.microsoft.com/office/powerpoint/2010/main" val="4106108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Applying to be Reimbursed Through the CARES Act</a:t>
            </a:r>
          </a:p>
        </p:txBody>
      </p:sp>
      <p:sp>
        <p:nvSpPr>
          <p:cNvPr id="3" name="Content Placeholder 2"/>
          <p:cNvSpPr>
            <a:spLocks noGrp="1"/>
          </p:cNvSpPr>
          <p:nvPr>
            <p:ph sz="half" idx="1"/>
          </p:nvPr>
        </p:nvSpPr>
        <p:spPr/>
        <p:txBody>
          <a:bodyPr>
            <a:normAutofit fontScale="92500" lnSpcReduction="10000"/>
          </a:bodyPr>
          <a:lstStyle/>
          <a:p>
            <a:r>
              <a:rPr lang="en-US" dirty="0"/>
              <a:t>Only a County Commission will be eligible to submit for reimbursement from the CARES Act funds for their county to the Secretary of State</a:t>
            </a:r>
          </a:p>
          <a:p>
            <a:r>
              <a:rPr lang="en-US" dirty="0"/>
              <a:t>County Commissions serve as the legislative bodies for their respective counties responsible for general purchasing and procurement for all agencies, offices, and departments of the county government.</a:t>
            </a:r>
          </a:p>
        </p:txBody>
      </p:sp>
      <p:sp>
        <p:nvSpPr>
          <p:cNvPr id="4" name="Content Placeholder 3"/>
          <p:cNvSpPr>
            <a:spLocks noGrp="1"/>
          </p:cNvSpPr>
          <p:nvPr>
            <p:ph sz="half" idx="2"/>
          </p:nvPr>
        </p:nvSpPr>
        <p:spPr/>
        <p:txBody>
          <a:bodyPr>
            <a:normAutofit fontScale="92500" lnSpcReduction="10000"/>
          </a:bodyPr>
          <a:lstStyle/>
          <a:p>
            <a:r>
              <a:rPr lang="en-US" dirty="0"/>
              <a:t>Due to County Commissions general purchasing and procurement responsibilities, they ensure that all requested items or services comply with state and local law purchasing requirements</a:t>
            </a:r>
          </a:p>
          <a:p>
            <a:r>
              <a:rPr lang="en-US" dirty="0"/>
              <a:t>Therefore, County Commissions are the only public entities in Alabama eligible to request reimbursement from CARES Act funding from our office</a:t>
            </a:r>
          </a:p>
        </p:txBody>
      </p:sp>
    </p:spTree>
    <p:extLst>
      <p:ext uri="{BB962C8B-B14F-4D97-AF65-F5344CB8AC3E}">
        <p14:creationId xmlns:p14="http://schemas.microsoft.com/office/powerpoint/2010/main" val="3520190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for Election Expenses Related to COVID-19</a:t>
            </a:r>
          </a:p>
        </p:txBody>
      </p:sp>
      <p:sp>
        <p:nvSpPr>
          <p:cNvPr id="3" name="Content Placeholder 2"/>
          <p:cNvSpPr>
            <a:spLocks noGrp="1"/>
          </p:cNvSpPr>
          <p:nvPr>
            <p:ph sz="half" idx="1"/>
          </p:nvPr>
        </p:nvSpPr>
        <p:spPr/>
        <p:txBody>
          <a:bodyPr>
            <a:normAutofit fontScale="92500" lnSpcReduction="10000"/>
          </a:bodyPr>
          <a:lstStyle/>
          <a:p>
            <a:r>
              <a:rPr lang="en-US" dirty="0"/>
              <a:t>The application is available on the Secretary of State website (</a:t>
            </a:r>
            <a:r>
              <a:rPr lang="en-US" dirty="0">
                <a:hlinkClick r:id="rId2"/>
              </a:rPr>
              <a:t>www.sos.Alabama.gov</a:t>
            </a:r>
            <a:r>
              <a:rPr lang="en-US" dirty="0"/>
              <a:t>)</a:t>
            </a:r>
          </a:p>
          <a:p>
            <a:pPr marL="0" indent="0">
              <a:buNone/>
            </a:pPr>
            <a:endParaRPr lang="en-US" dirty="0"/>
          </a:p>
          <a:p>
            <a:r>
              <a:rPr lang="en-US" dirty="0"/>
              <a:t>The final deadline will be December 1, 2020. This deadline is firm due to the restrictions placed on the funds by the Election Assistance Commission (EAC).</a:t>
            </a:r>
          </a:p>
        </p:txBody>
      </p:sp>
      <p:sp>
        <p:nvSpPr>
          <p:cNvPr id="4" name="Content Placeholder 3"/>
          <p:cNvSpPr>
            <a:spLocks noGrp="1"/>
          </p:cNvSpPr>
          <p:nvPr>
            <p:ph sz="half" idx="2"/>
          </p:nvPr>
        </p:nvSpPr>
        <p:spPr/>
        <p:txBody>
          <a:bodyPr>
            <a:normAutofit fontScale="92500" lnSpcReduction="10000"/>
          </a:bodyPr>
          <a:lstStyle/>
          <a:p>
            <a:r>
              <a:rPr lang="en-US" dirty="0"/>
              <a:t>Any items approved for COVID-19 funding, through CARES Act funds,  </a:t>
            </a:r>
            <a:r>
              <a:rPr lang="en-US" u="sng" dirty="0"/>
              <a:t>CANNOT</a:t>
            </a:r>
            <a:r>
              <a:rPr lang="en-US" dirty="0"/>
              <a:t> be requested by the county of its </a:t>
            </a:r>
            <a:r>
              <a:rPr lang="en-US" i="1" dirty="0"/>
              <a:t>Claim for Reimbursement of Election Expense </a:t>
            </a:r>
            <a:r>
              <a:rPr lang="en-US" dirty="0"/>
              <a:t> form submitted to the State Comptroller’s Office</a:t>
            </a:r>
          </a:p>
        </p:txBody>
      </p:sp>
    </p:spTree>
    <p:extLst>
      <p:ext uri="{BB962C8B-B14F-4D97-AF65-F5344CB8AC3E}">
        <p14:creationId xmlns:p14="http://schemas.microsoft.com/office/powerpoint/2010/main" val="373117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for Election Expenses Related to COVID-19(cont’d)</a:t>
            </a:r>
          </a:p>
        </p:txBody>
      </p:sp>
      <p:sp>
        <p:nvSpPr>
          <p:cNvPr id="3" name="Content Placeholder 2"/>
          <p:cNvSpPr>
            <a:spLocks noGrp="1"/>
          </p:cNvSpPr>
          <p:nvPr>
            <p:ph sz="half" idx="1"/>
          </p:nvPr>
        </p:nvSpPr>
        <p:spPr/>
        <p:txBody>
          <a:bodyPr>
            <a:normAutofit lnSpcReduction="10000"/>
          </a:bodyPr>
          <a:lstStyle/>
          <a:p>
            <a:r>
              <a:rPr lang="en-US" dirty="0"/>
              <a:t>All items being requested for reimbursement should be listed separately on the application to allow for more efficient approvals</a:t>
            </a:r>
          </a:p>
          <a:p>
            <a:r>
              <a:rPr lang="en-US" dirty="0"/>
              <a:t>If additional pages are required to list all items please print as many copies of the “Items Requested for Funding” page of the application as needed</a:t>
            </a:r>
          </a:p>
        </p:txBody>
      </p:sp>
      <p:sp>
        <p:nvSpPr>
          <p:cNvPr id="4" name="Content Placeholder 3"/>
          <p:cNvSpPr>
            <a:spLocks noGrp="1"/>
          </p:cNvSpPr>
          <p:nvPr>
            <p:ph sz="half" idx="2"/>
          </p:nvPr>
        </p:nvSpPr>
        <p:spPr/>
        <p:txBody>
          <a:bodyPr>
            <a:normAutofit lnSpcReduction="10000"/>
          </a:bodyPr>
          <a:lstStyle/>
          <a:p>
            <a:r>
              <a:rPr lang="en-US" dirty="0"/>
              <a:t>All applications require the signature of the appropriate election official requesting funds, ex. Sheriff, Judge of Probate, AEM, and also by the Chair/President of the county’s County Commission</a:t>
            </a:r>
          </a:p>
          <a:p>
            <a:r>
              <a:rPr lang="en-US" dirty="0"/>
              <a:t>The signature of the Chair/President of the County Commission must be notarized</a:t>
            </a:r>
          </a:p>
        </p:txBody>
      </p:sp>
    </p:spTree>
    <p:extLst>
      <p:ext uri="{BB962C8B-B14F-4D97-AF65-F5344CB8AC3E}">
        <p14:creationId xmlns:p14="http://schemas.microsoft.com/office/powerpoint/2010/main" val="2390822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Approval and Disbursement Process for Funds</a:t>
            </a:r>
          </a:p>
        </p:txBody>
      </p:sp>
      <p:sp>
        <p:nvSpPr>
          <p:cNvPr id="3" name="Content Placeholder 2"/>
          <p:cNvSpPr>
            <a:spLocks noGrp="1"/>
          </p:cNvSpPr>
          <p:nvPr>
            <p:ph sz="half" idx="1"/>
          </p:nvPr>
        </p:nvSpPr>
        <p:spPr/>
        <p:txBody>
          <a:bodyPr>
            <a:normAutofit fontScale="92500" lnSpcReduction="20000"/>
          </a:bodyPr>
          <a:lstStyle/>
          <a:p>
            <a:r>
              <a:rPr lang="en-US" dirty="0"/>
              <a:t>Counties will submit applications by December 1</a:t>
            </a:r>
          </a:p>
          <a:p>
            <a:r>
              <a:rPr lang="en-US" dirty="0"/>
              <a:t>Any applications received after December 1 will be rejected. It is important applications are submitted by the deadline</a:t>
            </a:r>
          </a:p>
          <a:p>
            <a:r>
              <a:rPr lang="en-US" dirty="0"/>
              <a:t>The Secretary of State’s Office will then review all applications received for completeness, reasonableness, and correctness</a:t>
            </a:r>
          </a:p>
        </p:txBody>
      </p:sp>
      <p:sp>
        <p:nvSpPr>
          <p:cNvPr id="4" name="Content Placeholder 3"/>
          <p:cNvSpPr>
            <a:spLocks noGrp="1"/>
          </p:cNvSpPr>
          <p:nvPr>
            <p:ph sz="half" idx="2"/>
          </p:nvPr>
        </p:nvSpPr>
        <p:spPr/>
        <p:txBody>
          <a:bodyPr>
            <a:normAutofit fontScale="92500" lnSpcReduction="20000"/>
          </a:bodyPr>
          <a:lstStyle/>
          <a:p>
            <a:pPr lvl="1"/>
            <a:r>
              <a:rPr lang="en-US" sz="2400" dirty="0"/>
              <a:t>The Secretary of State’s Office will then notify the County Commission via email if the reimbursement is approved or denied</a:t>
            </a:r>
          </a:p>
          <a:p>
            <a:pPr lvl="1"/>
            <a:r>
              <a:rPr lang="en-US" sz="2400" dirty="0"/>
              <a:t>After notification to a county the Secretary of State’s Office will then process the requests and disburse each county their reimbursement via a mailed check</a:t>
            </a:r>
          </a:p>
        </p:txBody>
      </p:sp>
    </p:spTree>
    <p:extLst>
      <p:ext uri="{BB962C8B-B14F-4D97-AF65-F5344CB8AC3E}">
        <p14:creationId xmlns:p14="http://schemas.microsoft.com/office/powerpoint/2010/main" val="98834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 for Unused Funds</a:t>
            </a:r>
          </a:p>
        </p:txBody>
      </p:sp>
      <p:sp>
        <p:nvSpPr>
          <p:cNvPr id="3" name="Content Placeholder 2"/>
          <p:cNvSpPr>
            <a:spLocks noGrp="1"/>
          </p:cNvSpPr>
          <p:nvPr>
            <p:ph sz="half" idx="1"/>
          </p:nvPr>
        </p:nvSpPr>
        <p:spPr/>
        <p:txBody>
          <a:bodyPr>
            <a:normAutofit fontScale="85000" lnSpcReduction="20000"/>
          </a:bodyPr>
          <a:lstStyle/>
          <a:p>
            <a:r>
              <a:rPr lang="en-US" dirty="0"/>
              <a:t>Any monies distributed to counties by our office from CARES funding must be returned to our office if not used</a:t>
            </a:r>
          </a:p>
          <a:p>
            <a:r>
              <a:rPr lang="en-US" dirty="0"/>
              <a:t>Funds may not be carried forward for use in future elections</a:t>
            </a:r>
          </a:p>
          <a:p>
            <a:r>
              <a:rPr lang="en-US" dirty="0"/>
              <a:t>A check for the unused amount should be made payable to “Alabama Secretary of State’s Office” and sent by mail to “Alabama Secretary of State Attn: CFO P.O. Box 5616 Montgomery, AL 36103-5616” </a:t>
            </a:r>
          </a:p>
          <a:p>
            <a:endParaRPr lang="en-US" dirty="0"/>
          </a:p>
        </p:txBody>
      </p:sp>
      <p:sp>
        <p:nvSpPr>
          <p:cNvPr id="4" name="Content Placeholder 3"/>
          <p:cNvSpPr>
            <a:spLocks noGrp="1"/>
          </p:cNvSpPr>
          <p:nvPr>
            <p:ph sz="half" idx="2"/>
          </p:nvPr>
        </p:nvSpPr>
        <p:spPr/>
        <p:txBody>
          <a:bodyPr>
            <a:normAutofit fontScale="85000" lnSpcReduction="20000"/>
          </a:bodyPr>
          <a:lstStyle/>
          <a:p>
            <a:pPr lvl="1"/>
            <a:r>
              <a:rPr lang="en-US" sz="2400" dirty="0"/>
              <a:t>All money not spent must be received back in our office no later than December 28, 2020</a:t>
            </a:r>
          </a:p>
          <a:p>
            <a:pPr lvl="1"/>
            <a:r>
              <a:rPr lang="en-US" sz="2400" dirty="0"/>
              <a:t>Please remember that these funds are subject to state and federal audit. If funds are not spent in full for the approved purposes all remaining funds must be returned to our office. Not returning these funds may subject your county to a state or federal audit.</a:t>
            </a:r>
          </a:p>
        </p:txBody>
      </p:sp>
    </p:spTree>
    <p:extLst>
      <p:ext uri="{BB962C8B-B14F-4D97-AF65-F5344CB8AC3E}">
        <p14:creationId xmlns:p14="http://schemas.microsoft.com/office/powerpoint/2010/main" val="3716973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88291" y="2110258"/>
            <a:ext cx="8015418" cy="2677656"/>
          </a:xfrm>
          <a:prstGeom prst="rect">
            <a:avLst/>
          </a:prstGeom>
        </p:spPr>
        <p:txBody>
          <a:bodyPr wrap="square" anchor="ctr">
            <a:spAutoFit/>
          </a:bodyPr>
          <a:lstStyle/>
          <a:p>
            <a:pPr algn="ctr"/>
            <a:r>
              <a:rPr lang="en-US" sz="2800" b="1" dirty="0"/>
              <a:t>For complete transparency, the Secretary of State’s Office will be reporting to the United States Election Assistance Commission how the funding was allocated and expended in Alabama. Please ensure that all requests made for the CARES Funds are reasonable requests.</a:t>
            </a:r>
          </a:p>
        </p:txBody>
      </p:sp>
    </p:spTree>
    <p:extLst>
      <p:ext uri="{BB962C8B-B14F-4D97-AF65-F5344CB8AC3E}">
        <p14:creationId xmlns:p14="http://schemas.microsoft.com/office/powerpoint/2010/main" val="423048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544</TotalTime>
  <Words>677</Words>
  <Application>Microsoft Office PowerPoint</Application>
  <PresentationFormat>Widescreen</PresentationFormat>
  <Paragraphs>32</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Organic</vt:lpstr>
      <vt:lpstr>2020 CARES Act Funds</vt:lpstr>
      <vt:lpstr>PowerPoint Presentation</vt:lpstr>
      <vt:lpstr>Applying to be Reimbursed Through the CARES Act</vt:lpstr>
      <vt:lpstr>Application for Election Expenses Related to COVID-19</vt:lpstr>
      <vt:lpstr>Application for Election Expenses Related to COVID-19(cont’d)</vt:lpstr>
      <vt:lpstr>Approval and Disbursement Process for Funds</vt:lpstr>
      <vt:lpstr>Process for Unused Funds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CARES Act Funds</dc:title>
  <dc:creator>Freeman, Taylor</dc:creator>
  <cp:lastModifiedBy>Freeman, Taylor</cp:lastModifiedBy>
  <cp:revision>32</cp:revision>
  <cp:lastPrinted>2020-04-21T17:18:02Z</cp:lastPrinted>
  <dcterms:created xsi:type="dcterms:W3CDTF">2020-04-15T17:23:52Z</dcterms:created>
  <dcterms:modified xsi:type="dcterms:W3CDTF">2020-11-06T17:07:58Z</dcterms:modified>
</cp:coreProperties>
</file>